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475E"/>
    <a:srgbClr val="114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40" d="100"/>
          <a:sy n="140" d="100"/>
        </p:scale>
        <p:origin x="-816" y="-18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2F30-C3B2-4AA3-AE2F-BA283EA2E670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ED00F-41F7-468D-ADEC-6755FD3FB2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20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013" y="6448040"/>
            <a:ext cx="5143500" cy="1725606"/>
          </a:xfrm>
        </p:spPr>
        <p:txBody>
          <a:bodyPr wrap="none" anchor="t">
            <a:normAutofit/>
          </a:bodyPr>
          <a:lstStyle>
            <a:lvl1pPr algn="r">
              <a:defRPr sz="5400" b="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012" y="5532047"/>
            <a:ext cx="5143500" cy="893422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8BBB-1FF2-49C1-8674-7709A6F91911}" type="datetime1">
              <a:rPr lang="pt-BR" smtClean="0"/>
              <a:t>20/06/2024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06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308122"/>
            <a:ext cx="5915025" cy="1183513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381" y="1426283"/>
            <a:ext cx="5915025" cy="488183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7491634"/>
            <a:ext cx="5914132" cy="985793"/>
          </a:xfrm>
        </p:spPr>
        <p:txBody>
          <a:bodyPr/>
          <a:lstStyle>
            <a:lvl1pPr marL="0" indent="0">
              <a:buNone/>
              <a:defRPr sz="9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922D-E5E9-4061-883C-A612194F757F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3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3"/>
            <a:ext cx="5915025" cy="5105164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484688"/>
            <a:ext cx="5914132" cy="2169304"/>
          </a:xfrm>
        </p:spPr>
        <p:txBody>
          <a:bodyPr anchor="ctr"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4344-CEE7-4DA2-B7C8-438CDEFC58D9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92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527403"/>
            <a:ext cx="5232798" cy="4323084"/>
          </a:xfrm>
        </p:spPr>
        <p:txBody>
          <a:bodyPr anchor="ctr"/>
          <a:lstStyle>
            <a:lvl1pPr>
              <a:defRPr sz="247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4861360"/>
            <a:ext cx="4923168" cy="792954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487" y="6502498"/>
            <a:ext cx="5913239" cy="2151494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44EDF-325E-4E73-981A-A2E8CB127ADA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624962" y="1136524"/>
            <a:ext cx="342900" cy="844676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1269" y="3962400"/>
            <a:ext cx="342900" cy="844676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5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6782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361177"/>
            <a:ext cx="5915025" cy="3628206"/>
          </a:xfrm>
        </p:spPr>
        <p:txBody>
          <a:bodyPr anchor="b">
            <a:normAutofit/>
          </a:bodyPr>
          <a:lstStyle>
            <a:lvl1pPr>
              <a:defRPr sz="303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7006395"/>
            <a:ext cx="5914132" cy="1647597"/>
          </a:xfrm>
        </p:spPr>
        <p:txBody>
          <a:bodyPr anchor="t"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86CEF-D45D-46FD-AF86-92630E4D3532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78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52221" y="2724150"/>
            <a:ext cx="1657613" cy="832378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63199" y="3714750"/>
            <a:ext cx="1646635" cy="5184599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0747" y="2724150"/>
            <a:ext cx="1651636" cy="83237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35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74811" y="3714750"/>
            <a:ext cx="1657572" cy="5184599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03833" y="2724150"/>
            <a:ext cx="1649314" cy="83237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35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03833" y="3714750"/>
            <a:ext cx="1649314" cy="5184599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2B3E8-FD76-4F88-A0C0-311104DDD9C1}" type="datetime1">
              <a:rPr lang="pt-BR" smtClean="0"/>
              <a:t>20/06/2024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334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49298" y="6207505"/>
            <a:ext cx="1653779" cy="832378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49298" y="3259178"/>
            <a:ext cx="1653779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49298" y="7039885"/>
            <a:ext cx="1653779" cy="952162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70061" y="6207505"/>
            <a:ext cx="1648421" cy="832378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570060" y="3259178"/>
            <a:ext cx="1648421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569300" y="7039883"/>
            <a:ext cx="1650604" cy="952162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89932" y="6207505"/>
            <a:ext cx="1649314" cy="832378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389931" y="3259178"/>
            <a:ext cx="1649314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389861" y="7039881"/>
            <a:ext cx="1651499" cy="952162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4D53-693C-4D32-9F72-CC984B837741}" type="datetime1">
              <a:rPr lang="pt-BR" smtClean="0"/>
              <a:t>20/06/2024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34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C7200-3182-4717-A042-D2E56B45C661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616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483C-9B4B-4A0D-86DC-C90594630957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31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40E7-816D-466F-B998-373BC07F9FE4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37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674" y="6448040"/>
            <a:ext cx="5143500" cy="1725606"/>
          </a:xfrm>
        </p:spPr>
        <p:txBody>
          <a:bodyPr wrap="none" anchor="t">
            <a:normAutofit/>
          </a:bodyPr>
          <a:lstStyle>
            <a:lvl1pPr algn="l">
              <a:defRPr sz="5400" b="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674" y="5532046"/>
            <a:ext cx="5143500" cy="892410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83AB-454F-4D7C-8C6B-D556BE6BDCFF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02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000" y="2637014"/>
            <a:ext cx="2826684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4910" y="2637014"/>
            <a:ext cx="2831603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4F82-A096-4B87-8305-0DBEFB8A596B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53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000" y="2428347"/>
            <a:ext cx="2826684" cy="1190095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000" y="3618442"/>
            <a:ext cx="2826684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54910" y="2428347"/>
            <a:ext cx="2832496" cy="119009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5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54910" y="3618442"/>
            <a:ext cx="2832496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8D41D-C347-4BA6-9822-F644984A9179}" type="datetime1">
              <a:rPr lang="pt-BR" smtClean="0"/>
              <a:t>20/06/2024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97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6959A-09FE-47FF-AC8D-CAD5561A829F}" type="datetime1">
              <a:rPr lang="pt-BR" smtClean="0"/>
              <a:t>20/06/2024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52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D46E1-9643-4E7B-8009-79E7012137A5}" type="datetime1">
              <a:rPr lang="pt-BR" smtClean="0"/>
              <a:t>20/06/2024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398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001" y="2971800"/>
            <a:ext cx="2054264" cy="5505627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5D7-B656-4984-8820-235AF0FAD6AA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32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001" y="2971800"/>
            <a:ext cx="2054264" cy="5505627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B556-D845-4956-A79F-9A40A4BBE84D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Produtividade Potencializada - Kleverson Brandalize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95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000" y="2637014"/>
            <a:ext cx="5756513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79F69A5-0E4E-4A0A-878A-B3372339777F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pt-BR"/>
              <a:t>Produtividade Potencializada - Kleverson Brandalize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521812E-F6B5-49AC-BE11-C9DA844A51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576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3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313F6E-A722-AA55-86DC-395A1A037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00"/>
            <a:ext cx="6858000" cy="6337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942330-6BD4-D716-918E-6E54E76A2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222" y="648065"/>
            <a:ext cx="6355556" cy="710469"/>
          </a:xfrm>
        </p:spPr>
        <p:txBody>
          <a:bodyPr>
            <a:normAutofit/>
          </a:bodyPr>
          <a:lstStyle/>
          <a:p>
            <a:pPr algn="ctr"/>
            <a:r>
              <a:rPr lang="pt-BR" sz="42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Produtividade Potencializada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4F0CCD-8BD4-C2DF-6D08-0A41AF6D8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9257935"/>
            <a:ext cx="2398712" cy="431434"/>
          </a:xfrm>
        </p:spPr>
        <p:txBody>
          <a:bodyPr/>
          <a:lstStyle/>
          <a:p>
            <a:r>
              <a:rPr lang="pt-BR" dirty="0">
                <a:latin typeface="Bahnschrift SemiLight SemiConde" panose="020B0502040204020203" pitchFamily="34" charset="0"/>
              </a:rPr>
              <a:t>Kleverson Brandalize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80C0BC-1E4F-D49F-59CD-29FB3893808B}"/>
              </a:ext>
            </a:extLst>
          </p:cNvPr>
          <p:cNvSpPr txBox="1"/>
          <p:nvPr/>
        </p:nvSpPr>
        <p:spPr>
          <a:xfrm>
            <a:off x="131762" y="1609166"/>
            <a:ext cx="6619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Bahnschrift SemiLight SemiConde" panose="020B0502040204020203" pitchFamily="34" charset="0"/>
              </a:rPr>
              <a:t>A Revolução da IA para os Times de Desenvolvimento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2DE07CBB-0CAF-E3E8-BF9B-CE8BDCF2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812E-F6B5-49AC-BE11-C9DA844A511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87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F336A-F504-0832-B0C7-B39E4A4A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272" y="7112000"/>
            <a:ext cx="6355556" cy="977900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Ferramentas para </a:t>
            </a:r>
            <a:b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</a:br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desenvolvedores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E922E6-EE9A-63C3-8346-54FB22AD6919}"/>
              </a:ext>
            </a:extLst>
          </p:cNvPr>
          <p:cNvSpPr txBox="1">
            <a:spLocks/>
          </p:cNvSpPr>
          <p:nvPr/>
        </p:nvSpPr>
        <p:spPr>
          <a:xfrm>
            <a:off x="1555750" y="2641600"/>
            <a:ext cx="3721100" cy="44831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44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noFill/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9C300D-0918-C7E5-DCE5-135C8697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47533"/>
            <a:ext cx="2314575" cy="527403"/>
          </a:xfrm>
        </p:spPr>
        <p:txBody>
          <a:bodyPr/>
          <a:lstStyle/>
          <a:p>
            <a:r>
              <a:rPr lang="pt-BR" dirty="0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FC60BC-EE75-7332-6509-2694A7F0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47533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10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45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05B429-D290-F588-4C4B-1699C53707A8}"/>
              </a:ext>
            </a:extLst>
          </p:cNvPr>
          <p:cNvSpPr/>
          <p:nvPr/>
        </p:nvSpPr>
        <p:spPr>
          <a:xfrm>
            <a:off x="279400" y="330200"/>
            <a:ext cx="6311900" cy="9258300"/>
          </a:xfrm>
          <a:prstGeom prst="roundRect">
            <a:avLst>
              <a:gd name="adj" fmla="val 8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D0E319-A196-6687-5983-125E0E6747F4}"/>
              </a:ext>
            </a:extLst>
          </p:cNvPr>
          <p:cNvSpPr txBox="1"/>
          <p:nvPr/>
        </p:nvSpPr>
        <p:spPr>
          <a:xfrm>
            <a:off x="593558" y="758200"/>
            <a:ext cx="5775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4. Ferramentas de IA para Desenvolvedores</a:t>
            </a: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BC06AB8-2C33-9351-88F4-861CF6E1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25" y="4851701"/>
            <a:ext cx="2742690" cy="1741725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B6AFCDBE-3753-A258-8149-C2F8F06F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70" y="7453832"/>
            <a:ext cx="2701075" cy="1741725"/>
          </a:xfrm>
          <a:prstGeom prst="rect">
            <a:avLst/>
          </a:prstGeom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1847A77-D19B-D871-8AD5-0C90002B1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8" y="1564971"/>
            <a:ext cx="2705501" cy="178038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AFEDDE4-C435-9AD9-2820-63FBFBDB1691}"/>
              </a:ext>
            </a:extLst>
          </p:cNvPr>
          <p:cNvSpPr txBox="1"/>
          <p:nvPr/>
        </p:nvSpPr>
        <p:spPr>
          <a:xfrm>
            <a:off x="3491688" y="1418788"/>
            <a:ext cx="30152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4.1 Assistentes de Codificação</a:t>
            </a:r>
          </a:p>
          <a:p>
            <a:pPr algn="just"/>
            <a:endParaRPr lang="pt-BR" sz="8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Ferramentas como o </a:t>
            </a:r>
            <a:r>
              <a:rPr lang="pt-BR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GitHub </a:t>
            </a:r>
            <a:r>
              <a:rPr lang="pt-BR" b="1" dirty="0" err="1">
                <a:solidFill>
                  <a:srgbClr val="12475E"/>
                </a:solidFill>
                <a:latin typeface="Bahnschrift SemiLight SemiConde" panose="020B0502040204020203" pitchFamily="34" charset="0"/>
              </a:rPr>
              <a:t>Copilot</a:t>
            </a:r>
            <a:r>
              <a:rPr lang="pt-BR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</a:t>
            </a:r>
            <a:r>
              <a:rPr lang="pt-BR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usam IA para sugerir linhas de código enquanto você digita. Esses assistentes podem aprender com seus próprios hábitos de codificação e melhorar suas sugestões ao longo do tempo, aumentando a velocidade e a precisão do desenvolvimento.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971886-A9C1-CD16-201C-1CF6C537F6F7}"/>
              </a:ext>
            </a:extLst>
          </p:cNvPr>
          <p:cNvSpPr txBox="1"/>
          <p:nvPr/>
        </p:nvSpPr>
        <p:spPr>
          <a:xfrm>
            <a:off x="3491687" y="6917508"/>
            <a:ext cx="287702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4.2 Ferramentas de Testes Automatizados</a:t>
            </a:r>
          </a:p>
          <a:p>
            <a:pPr algn="just"/>
            <a:endParaRPr lang="pt-BR" sz="8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Plataformas como o </a:t>
            </a:r>
            <a:r>
              <a:rPr lang="pt-BR" b="1" dirty="0" err="1">
                <a:solidFill>
                  <a:srgbClr val="12475E"/>
                </a:solidFill>
                <a:latin typeface="Bahnschrift SemiLight SemiConde" panose="020B0502040204020203" pitchFamily="34" charset="0"/>
              </a:rPr>
              <a:t>Selenium</a:t>
            </a:r>
            <a:r>
              <a:rPr lang="pt-BR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e o </a:t>
            </a:r>
            <a:r>
              <a:rPr lang="pt-BR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Test.ai </a:t>
            </a:r>
            <a:r>
              <a:rPr lang="pt-BR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utilizam IA para criar e executar testes automatizados, garantindo que o software seja testado exaustivamente.</a:t>
            </a:r>
          </a:p>
          <a:p>
            <a:pPr algn="just"/>
            <a:endParaRPr lang="pt-BR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1D0FF9-DB6C-1B2B-71E3-A1C5CD71DBC3}"/>
              </a:ext>
            </a:extLst>
          </p:cNvPr>
          <p:cNvSpPr txBox="1"/>
          <p:nvPr/>
        </p:nvSpPr>
        <p:spPr>
          <a:xfrm>
            <a:off x="525175" y="3835141"/>
            <a:ext cx="2903825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4.3 Análise de Código</a:t>
            </a:r>
          </a:p>
          <a:p>
            <a:pPr algn="just"/>
            <a:endParaRPr lang="pt-BR" sz="8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Ferramentas como o </a:t>
            </a:r>
            <a:r>
              <a:rPr lang="pt-BR" b="1" dirty="0" err="1">
                <a:solidFill>
                  <a:srgbClr val="12475E"/>
                </a:solidFill>
                <a:latin typeface="Bahnschrift SemiLight SemiConde" panose="020B0502040204020203" pitchFamily="34" charset="0"/>
              </a:rPr>
              <a:t>DeepCode</a:t>
            </a:r>
            <a:r>
              <a:rPr lang="pt-BR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utilizam IA para analisar o código em busca de vulnerabilidades, melhores práticas e otimizações, além de fornecer feedback imediato, facilitando a  escrita de um código mais limpo e eficiente.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02576B4A-1A8A-D90E-F17B-2CF668B0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61181"/>
            <a:ext cx="2314575" cy="527403"/>
          </a:xfrm>
        </p:spPr>
        <p:txBody>
          <a:bodyPr/>
          <a:lstStyle/>
          <a:p>
            <a:r>
              <a:rPr lang="pt-BR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83A8BEF6-35AD-7F37-6C56-FBA7019B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61181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11</a:t>
            </a:fld>
            <a:endParaRPr lang="pt-BR" sz="100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F336A-F504-0832-B0C7-B39E4A4A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272" y="7112000"/>
            <a:ext cx="6355556" cy="977900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Melhores práticas</a:t>
            </a:r>
            <a:b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</a:br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para implementação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E922E6-EE9A-63C3-8346-54FB22AD6919}"/>
              </a:ext>
            </a:extLst>
          </p:cNvPr>
          <p:cNvSpPr txBox="1">
            <a:spLocks/>
          </p:cNvSpPr>
          <p:nvPr/>
        </p:nvSpPr>
        <p:spPr>
          <a:xfrm>
            <a:off x="1555750" y="2641600"/>
            <a:ext cx="3721100" cy="44831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44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noFill/>
                <a:latin typeface="Bahnschrift SemiBold" panose="020B0502040204020203" pitchFamily="34" charset="0"/>
              </a:rPr>
              <a:t>05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15AD02-AECD-4C87-DFD7-6FD46449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68005"/>
            <a:ext cx="2314575" cy="527403"/>
          </a:xfrm>
        </p:spPr>
        <p:txBody>
          <a:bodyPr/>
          <a:lstStyle/>
          <a:p>
            <a:r>
              <a:rPr lang="pt-BR" dirty="0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5EAF7A-5395-0069-3ECB-F656BD578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68005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12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39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05B429-D290-F588-4C4B-1699C53707A8}"/>
              </a:ext>
            </a:extLst>
          </p:cNvPr>
          <p:cNvSpPr/>
          <p:nvPr/>
        </p:nvSpPr>
        <p:spPr>
          <a:xfrm>
            <a:off x="279400" y="330200"/>
            <a:ext cx="6311900" cy="9258300"/>
          </a:xfrm>
          <a:prstGeom prst="roundRect">
            <a:avLst>
              <a:gd name="adj" fmla="val 8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D0E319-A196-6687-5983-125E0E6747F4}"/>
              </a:ext>
            </a:extLst>
          </p:cNvPr>
          <p:cNvSpPr txBox="1"/>
          <p:nvPr/>
        </p:nvSpPr>
        <p:spPr>
          <a:xfrm>
            <a:off x="624305" y="622280"/>
            <a:ext cx="5664200" cy="904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5. Melhores Práticas para Implementação</a:t>
            </a:r>
          </a:p>
          <a:p>
            <a:pPr algn="just"/>
            <a:endParaRPr lang="pt-BR" sz="20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sz="20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5.1 Comece Pequeno</a:t>
            </a:r>
          </a:p>
          <a:p>
            <a:pPr algn="just"/>
            <a:endParaRPr lang="pt-BR" sz="6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Ao implementar IA, comece com projetos menores e menos críticos. Isso permite que sua equipe se familiarize com as novas ferramentas e processos sem assumir riscos significativos.</a:t>
            </a:r>
          </a:p>
          <a:p>
            <a:pPr algn="just"/>
            <a:endParaRPr lang="pt-BR" sz="2000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r"/>
            <a:r>
              <a:rPr lang="pt-BR" sz="20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5.2 Treinamento Contínuo</a:t>
            </a:r>
          </a:p>
          <a:p>
            <a:pPr algn="just"/>
            <a:endParaRPr lang="pt-BR" sz="6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Garanta que sua equipe receba treinamento contínuo sobre como utilizar as ferramentas de IA de forma eficaz. O campo da IA está em constante evolução, e manter-se atualizado é crucial para aproveitar ao máximo essas tecnologias.</a:t>
            </a:r>
          </a:p>
          <a:p>
            <a:pPr algn="just"/>
            <a:endParaRPr lang="pt-BR" sz="2000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sz="20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5.3 Integração Gradual</a:t>
            </a:r>
          </a:p>
          <a:p>
            <a:pPr algn="just"/>
            <a:endParaRPr lang="pt-BR" sz="6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Integre a IA gradualmente nos processos existentes. Em vez de uma mudança brusca, adapte e ajuste os fluxos de trabalho aos poucos, fazendo ajustes conforme necessário.</a:t>
            </a:r>
          </a:p>
          <a:p>
            <a:pPr algn="just"/>
            <a:endParaRPr lang="pt-BR" sz="2000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r"/>
            <a:r>
              <a:rPr lang="pt-BR" sz="20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5.4 </a:t>
            </a:r>
            <a:r>
              <a:rPr lang="en-US" sz="2000" b="1" dirty="0" err="1">
                <a:solidFill>
                  <a:srgbClr val="12475E"/>
                </a:solidFill>
                <a:latin typeface="Bahnschrift SemiLight SemiConde" panose="020B0502040204020203" pitchFamily="34" charset="0"/>
              </a:rPr>
              <a:t>Governança</a:t>
            </a:r>
            <a:r>
              <a:rPr lang="en-US" sz="20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e </a:t>
            </a:r>
            <a:r>
              <a:rPr lang="en-US" sz="2000" b="1" dirty="0" err="1">
                <a:solidFill>
                  <a:srgbClr val="12475E"/>
                </a:solidFill>
                <a:latin typeface="Bahnschrift SemiLight SemiConde" panose="020B0502040204020203" pitchFamily="34" charset="0"/>
              </a:rPr>
              <a:t>Monitoramento</a:t>
            </a:r>
            <a:endParaRPr lang="en-US" sz="20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endParaRPr lang="en-US" sz="6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Estabelecer uma governança clara e monitorar os resultados da IA é essencial para garantir a conformidade, a segurança e a melhoria contínua dos processos.</a:t>
            </a:r>
          </a:p>
          <a:p>
            <a:pPr algn="just"/>
            <a:endParaRPr lang="pt-BR" sz="2000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" name="Text 9">
            <a:extLst>
              <a:ext uri="{FF2B5EF4-FFF2-40B4-BE49-F238E27FC236}">
                <a16:creationId xmlns:a16="http://schemas.microsoft.com/office/drawing/2014/main" id="{1B5D0814-067D-5FCB-31A1-9507BCC01AF9}"/>
              </a:ext>
            </a:extLst>
          </p:cNvPr>
          <p:cNvSpPr/>
          <p:nvPr/>
        </p:nvSpPr>
        <p:spPr>
          <a:xfrm>
            <a:off x="5620464" y="2416294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4F983C-9AE0-FDB0-422C-B2C60BB2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81653"/>
            <a:ext cx="2314575" cy="527403"/>
          </a:xfrm>
        </p:spPr>
        <p:txBody>
          <a:bodyPr/>
          <a:lstStyle/>
          <a:p>
            <a:r>
              <a:rPr lang="pt-BR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CBEEECD-9F78-2170-CFC0-097AF0B9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81653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13</a:t>
            </a:fld>
            <a:endParaRPr lang="pt-BR" sz="100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4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F336A-F504-0832-B0C7-B39E4A4A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272" y="7112000"/>
            <a:ext cx="6355556" cy="977900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Desafios na </a:t>
            </a:r>
            <a:b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</a:br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implementação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E922E6-EE9A-63C3-8346-54FB22AD6919}"/>
              </a:ext>
            </a:extLst>
          </p:cNvPr>
          <p:cNvSpPr txBox="1">
            <a:spLocks/>
          </p:cNvSpPr>
          <p:nvPr/>
        </p:nvSpPr>
        <p:spPr>
          <a:xfrm>
            <a:off x="1555750" y="2641600"/>
            <a:ext cx="3721100" cy="44831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44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noFill/>
                <a:latin typeface="Bahnschrift SemiBold" panose="020B0502040204020203" pitchFamily="34" charset="0"/>
              </a:rPr>
              <a:t>06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FAF63B-7E56-BCA3-A346-5D67AE9C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81652"/>
            <a:ext cx="2314575" cy="527403"/>
          </a:xfrm>
        </p:spPr>
        <p:txBody>
          <a:bodyPr/>
          <a:lstStyle/>
          <a:p>
            <a:r>
              <a:rPr lang="pt-BR" dirty="0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02B061-6EA1-13A6-3739-8DCE62C7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81652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14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58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05B429-D290-F588-4C4B-1699C53707A8}"/>
              </a:ext>
            </a:extLst>
          </p:cNvPr>
          <p:cNvSpPr/>
          <p:nvPr/>
        </p:nvSpPr>
        <p:spPr>
          <a:xfrm>
            <a:off x="279400" y="330200"/>
            <a:ext cx="6311900" cy="9258300"/>
          </a:xfrm>
          <a:prstGeom prst="roundRect">
            <a:avLst>
              <a:gd name="adj" fmla="val 8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13F81CD1-2919-CDE1-A02B-EC7C3900946D}"/>
              </a:ext>
            </a:extLst>
          </p:cNvPr>
          <p:cNvSpPr/>
          <p:nvPr/>
        </p:nvSpPr>
        <p:spPr>
          <a:xfrm>
            <a:off x="466231" y="631352"/>
            <a:ext cx="5820269" cy="650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63"/>
              </a:lnSpc>
            </a:pPr>
            <a:r>
              <a:rPr lang="en-US" sz="2400" b="1" kern="0" spc="-61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6. </a:t>
            </a:r>
            <a:r>
              <a:rPr lang="en-US" sz="2400" b="1" kern="0" spc="-61" dirty="0" err="1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Desafios</a:t>
            </a:r>
            <a:r>
              <a:rPr lang="en-US" sz="2400" b="1" kern="0" spc="-61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 na implementação da IA em times de desenvolvimento</a:t>
            </a:r>
            <a:endParaRPr lang="en-US" sz="2400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F3060E8-DE1E-DE1F-D583-4F60CCDA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3" y="1596870"/>
            <a:ext cx="1972041" cy="1218759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58A42C58-22BF-E8DC-D6DF-6CAE7233682D}"/>
              </a:ext>
            </a:extLst>
          </p:cNvPr>
          <p:cNvSpPr/>
          <p:nvPr/>
        </p:nvSpPr>
        <p:spPr>
          <a:xfrm>
            <a:off x="466230" y="2815629"/>
            <a:ext cx="2551608" cy="650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b="1" kern="0" spc="-31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Integração com processos existentes</a:t>
            </a:r>
            <a:endParaRPr lang="en-US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0ED2D50-578A-4843-EFB8-4089C95617FF}"/>
              </a:ext>
            </a:extLst>
          </p:cNvPr>
          <p:cNvSpPr/>
          <p:nvPr/>
        </p:nvSpPr>
        <p:spPr>
          <a:xfrm>
            <a:off x="466230" y="3557621"/>
            <a:ext cx="2781795" cy="937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en-US" kern="0" spc="-16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A adoção de IA requer a integração com os fluxos de trabalho e metodologias já estabelecidos na equipe, o que pode representar um desafio de adaptação.</a:t>
            </a:r>
            <a:endParaRPr lang="en-US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4D140B4-2858-88B4-F95C-87FD626A3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2" y="5741898"/>
            <a:ext cx="1972041" cy="1104878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348516EF-328F-119A-8406-3BC724126BFA}"/>
              </a:ext>
            </a:extLst>
          </p:cNvPr>
          <p:cNvSpPr/>
          <p:nvPr/>
        </p:nvSpPr>
        <p:spPr>
          <a:xfrm>
            <a:off x="435586" y="6929824"/>
            <a:ext cx="2650514" cy="325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b="1" kern="0" spc="-31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Compreensão da IA pelos desenvolvedores</a:t>
            </a:r>
            <a:endParaRPr lang="en-US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7D89200-64A8-915F-CC9C-8C9577D76A28}"/>
              </a:ext>
            </a:extLst>
          </p:cNvPr>
          <p:cNvSpPr/>
          <p:nvPr/>
        </p:nvSpPr>
        <p:spPr>
          <a:xfrm>
            <a:off x="466230" y="7631664"/>
            <a:ext cx="2781795" cy="781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en-US" kern="0" spc="-16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Garantir que toda a equipe entenda como a IA funciona e como extrair o máximo proveito dela é crucial para uma implementação bem-sucedida.</a:t>
            </a:r>
            <a:endParaRPr lang="en-US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5ACF2007-CD53-450A-C22B-1D8C6B497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310" y="1596870"/>
            <a:ext cx="2034822" cy="1218759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86F2FFC6-806A-638D-9DC8-A2751463F5EB}"/>
              </a:ext>
            </a:extLst>
          </p:cNvPr>
          <p:cNvSpPr/>
          <p:nvPr/>
        </p:nvSpPr>
        <p:spPr>
          <a:xfrm>
            <a:off x="3560281" y="2815629"/>
            <a:ext cx="2831489" cy="325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b="1" kern="0" spc="-31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Definição de </a:t>
            </a:r>
            <a:r>
              <a:rPr lang="en-US" b="1" kern="0" spc="-31" dirty="0" err="1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responsabilidades</a:t>
            </a:r>
            <a:endParaRPr lang="en-US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402BC175-6D72-2E18-F53C-DA734B182E29}"/>
              </a:ext>
            </a:extLst>
          </p:cNvPr>
          <p:cNvSpPr/>
          <p:nvPr/>
        </p:nvSpPr>
        <p:spPr>
          <a:xfrm>
            <a:off x="3609977" y="3281824"/>
            <a:ext cx="2831489" cy="2024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en-US" kern="0" spc="-16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É necessário estabelecer claramente quais tarefas são automatizadas pela IA e quais permanecem sob a responsabilidade humana para evitar conflitos e confusão.</a:t>
            </a:r>
            <a:endParaRPr lang="en-US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EE6C1990-A960-4814-BD69-3F56FD29D256}"/>
              </a:ext>
            </a:extLst>
          </p:cNvPr>
          <p:cNvSpPr/>
          <p:nvPr/>
        </p:nvSpPr>
        <p:spPr>
          <a:xfrm>
            <a:off x="3545746" y="6865049"/>
            <a:ext cx="2650514" cy="325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pt-BR" b="1" kern="0" spc="-31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Risco potencial de exposição de informações sensíveis</a:t>
            </a:r>
            <a:endParaRPr lang="en-US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6A17B5B7-785F-A526-7CFC-7C4898B04958}"/>
              </a:ext>
            </a:extLst>
          </p:cNvPr>
          <p:cNvSpPr/>
          <p:nvPr/>
        </p:nvSpPr>
        <p:spPr>
          <a:xfrm>
            <a:off x="3576390" y="7566889"/>
            <a:ext cx="2781795" cy="781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pt-BR" kern="0" spc="-16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A confidencialidade de dados sensíveis e de propriedade, pode ser comprometida se os modelos de IA não forem implementados com as devidas medidas de proteção.</a:t>
            </a:r>
            <a:endParaRPr lang="en-US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3074" name="Picture 2" descr="Conheça 5 benefícios que a Segurança da Informação pode trazer para a sua  empresa – Under Protection">
            <a:extLst>
              <a:ext uri="{FF2B5EF4-FFF2-40B4-BE49-F238E27FC236}">
                <a16:creationId xmlns:a16="http://schemas.microsoft.com/office/drawing/2014/main" id="{AB619F7A-D855-65F5-42C8-C600CF8C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10" y="5741364"/>
            <a:ext cx="2034822" cy="11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ço Reservado para Rodapé 19">
            <a:extLst>
              <a:ext uri="{FF2B5EF4-FFF2-40B4-BE49-F238E27FC236}">
                <a16:creationId xmlns:a16="http://schemas.microsoft.com/office/drawing/2014/main" id="{41132F77-A412-0C7A-DE1E-DF0A31CC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68005"/>
            <a:ext cx="2314575" cy="527403"/>
          </a:xfrm>
        </p:spPr>
        <p:txBody>
          <a:bodyPr/>
          <a:lstStyle/>
          <a:p>
            <a:r>
              <a:rPr lang="pt-BR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6DC64B79-4B97-6800-7355-FED3EE3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68005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15</a:t>
            </a:fld>
            <a:endParaRPr lang="pt-BR" sz="100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5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F336A-F504-0832-B0C7-B39E4A4A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272" y="7112000"/>
            <a:ext cx="6355556" cy="977900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Considerações </a:t>
            </a:r>
            <a:b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</a:br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finais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E922E6-EE9A-63C3-8346-54FB22AD6919}"/>
              </a:ext>
            </a:extLst>
          </p:cNvPr>
          <p:cNvSpPr txBox="1">
            <a:spLocks/>
          </p:cNvSpPr>
          <p:nvPr/>
        </p:nvSpPr>
        <p:spPr>
          <a:xfrm>
            <a:off x="1555750" y="2641600"/>
            <a:ext cx="3721100" cy="44831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44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noFill/>
                <a:latin typeface="Bahnschrift SemiBold" panose="020B0502040204020203" pitchFamily="34" charset="0"/>
              </a:rPr>
              <a:t>07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F515A2-87C2-C567-96FF-38718883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88474"/>
            <a:ext cx="2314575" cy="527403"/>
          </a:xfrm>
        </p:spPr>
        <p:txBody>
          <a:bodyPr/>
          <a:lstStyle/>
          <a:p>
            <a:r>
              <a:rPr lang="pt-BR" dirty="0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AB29AB-35DC-6C15-46C6-E59BEA51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88474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16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5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05B429-D290-F588-4C4B-1699C53707A8}"/>
              </a:ext>
            </a:extLst>
          </p:cNvPr>
          <p:cNvSpPr/>
          <p:nvPr/>
        </p:nvSpPr>
        <p:spPr>
          <a:xfrm>
            <a:off x="279400" y="330200"/>
            <a:ext cx="6311900" cy="9258300"/>
          </a:xfrm>
          <a:prstGeom prst="roundRect">
            <a:avLst>
              <a:gd name="adj" fmla="val 8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D0E319-A196-6687-5983-125E0E6747F4}"/>
              </a:ext>
            </a:extLst>
          </p:cNvPr>
          <p:cNvSpPr txBox="1"/>
          <p:nvPr/>
        </p:nvSpPr>
        <p:spPr>
          <a:xfrm>
            <a:off x="589200" y="927080"/>
            <a:ext cx="573540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7. Considerações Finais</a:t>
            </a:r>
          </a:p>
          <a:p>
            <a:pPr algn="just"/>
            <a:endParaRPr lang="pt-BR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A integração da Inteligência Artificial nos processos de desenvolvimento de software pode trazer enormes benefícios em termos de produtividade, qualidade e inovação. Com a abordagem certa, as ferramentas de IA podem transformar a maneira como os times de desenvolvimento operam, liberando tempo e recursos para se concentrarem no que realmente importa: criar software incrível.</a:t>
            </a: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B2D22044-5092-AAC1-6F67-71CF34142344}"/>
              </a:ext>
            </a:extLst>
          </p:cNvPr>
          <p:cNvSpPr/>
          <p:nvPr/>
        </p:nvSpPr>
        <p:spPr>
          <a:xfrm>
            <a:off x="589200" y="6984435"/>
            <a:ext cx="573540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2000" kern="0" spc="-35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A jornada, no entanto, requer planejamento, treinamento da equipe e adaptação de processos. Ao dar os próximos passos, é fundamental estabelecer metas claras, investir em capacitação e monitorar constantemente os resultados.</a:t>
            </a:r>
            <a:endParaRPr lang="en-US" sz="2000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1DF65D-3D28-706D-CA2A-725952CF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781986"/>
            <a:ext cx="6311900" cy="1355306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23339DF-D80B-6EB1-815B-51EFCDB7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74829"/>
            <a:ext cx="2314575" cy="527403"/>
          </a:xfrm>
        </p:spPr>
        <p:txBody>
          <a:bodyPr/>
          <a:lstStyle/>
          <a:p>
            <a:r>
              <a:rPr lang="pt-BR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601E29A-9FBF-D57A-E9B4-CE3143926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74829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17</a:t>
            </a:fld>
            <a:endParaRPr lang="pt-BR" sz="100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16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F336A-F504-0832-B0C7-B39E4A4A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72" y="571500"/>
            <a:ext cx="6355556" cy="977900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Agradecimento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48307C-023F-7EEC-FFAD-93A3CDF84788}"/>
              </a:ext>
            </a:extLst>
          </p:cNvPr>
          <p:cNvSpPr txBox="1"/>
          <p:nvPr/>
        </p:nvSpPr>
        <p:spPr>
          <a:xfrm>
            <a:off x="917575" y="2479655"/>
            <a:ext cx="50228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Bahnschrift SemiLight SemiConde" panose="020B0502040204020203" pitchFamily="34" charset="0"/>
              </a:rPr>
              <a:t>Espero que este e-book tenha fornecido uma visão clara e útil sobre como a IA pode ser utilizada para aumentar a produtividade do seu time de desenvolvimento. Boa sorte na implementação e que a IA traga grandes avanços para o seu projeto!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913A55-E967-52C0-B8B6-E416A674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8007350"/>
            <a:ext cx="1327150" cy="1327150"/>
          </a:xfrm>
          <a:prstGeom prst="rect">
            <a:avLst/>
          </a:prstGeom>
        </p:spPr>
      </p:pic>
      <p:pic>
        <p:nvPicPr>
          <p:cNvPr id="5122" name="Picture 2" descr="Foto de Kleverson Brandalize">
            <a:extLst>
              <a:ext uri="{FF2B5EF4-FFF2-40B4-BE49-F238E27FC236}">
                <a16:creationId xmlns:a16="http://schemas.microsoft.com/office/drawing/2014/main" id="{0D789B81-0D56-8912-F47F-9FF54D74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06" y="7854970"/>
            <a:ext cx="1659394" cy="16593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4F8283B-3836-59FA-21F3-2FE84AD5EE71}"/>
              </a:ext>
            </a:extLst>
          </p:cNvPr>
          <p:cNvSpPr/>
          <p:nvPr/>
        </p:nvSpPr>
        <p:spPr>
          <a:xfrm>
            <a:off x="1276350" y="7801897"/>
            <a:ext cx="4286250" cy="1712467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A4AA59-9DD9-F58F-23CC-6BA81113D355}"/>
              </a:ext>
            </a:extLst>
          </p:cNvPr>
          <p:cNvSpPr txBox="1"/>
          <p:nvPr/>
        </p:nvSpPr>
        <p:spPr>
          <a:xfrm>
            <a:off x="1817727" y="4529315"/>
            <a:ext cx="3241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Bahnschrift SemiLight SemiConde" panose="020B0502040204020203" pitchFamily="34" charset="0"/>
              </a:rPr>
              <a:t>Obrigado por ler até aqui!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77D896F-37C8-E727-8CE1-59AC8955A32F}"/>
              </a:ext>
            </a:extLst>
          </p:cNvPr>
          <p:cNvSpPr txBox="1"/>
          <p:nvPr/>
        </p:nvSpPr>
        <p:spPr>
          <a:xfrm>
            <a:off x="1011235" y="6251564"/>
            <a:ext cx="487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Bahnschrift SemiLight SemiConde" panose="020B0502040204020203" pitchFamily="34" charset="0"/>
              </a:rPr>
              <a:t>Esse e-book foi gerado por IA, diagramado e revisado por humano, para fins didáticos de construção e utilização das ferramentas, sendo distribuído gratuitamente. Poderá conter erros gerados por uma IA.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BC17B22A-0E90-A576-AE50-927FBFD5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74827"/>
            <a:ext cx="2314575" cy="527403"/>
          </a:xfrm>
        </p:spPr>
        <p:txBody>
          <a:bodyPr/>
          <a:lstStyle/>
          <a:p>
            <a:r>
              <a:rPr lang="pt-BR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</p:spTree>
    <p:extLst>
      <p:ext uri="{BB962C8B-B14F-4D97-AF65-F5344CB8AC3E}">
        <p14:creationId xmlns:p14="http://schemas.microsoft.com/office/powerpoint/2010/main" val="159607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05B429-D290-F588-4C4B-1699C53707A8}"/>
              </a:ext>
            </a:extLst>
          </p:cNvPr>
          <p:cNvSpPr/>
          <p:nvPr/>
        </p:nvSpPr>
        <p:spPr>
          <a:xfrm>
            <a:off x="279400" y="1194438"/>
            <a:ext cx="6311900" cy="8394062"/>
          </a:xfrm>
          <a:prstGeom prst="roundRect">
            <a:avLst>
              <a:gd name="adj" fmla="val 73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D0E319-A196-6687-5983-125E0E6747F4}"/>
              </a:ext>
            </a:extLst>
          </p:cNvPr>
          <p:cNvSpPr txBox="1"/>
          <p:nvPr/>
        </p:nvSpPr>
        <p:spPr>
          <a:xfrm>
            <a:off x="1013617" y="1822287"/>
            <a:ext cx="5191806" cy="356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Introdução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O que é Inteligência Artificial (IA)?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Benefícios da IA para Times de Desenvolvimento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Ferramentas de IA para Desenvolvedores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Melhores Práticas para Implementação de IA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Desafios na Implementação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 Considerações Finais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E04D5E-683A-D7AD-E02F-215B0D89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72" y="6308261"/>
            <a:ext cx="6316248" cy="3238986"/>
          </a:xfrm>
          <a:prstGeom prst="rect">
            <a:avLst/>
          </a:prstGeom>
          <a:noFill/>
          <a:effectLst>
            <a:softEdge rad="355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15F9206-F64A-99DE-F3F2-931AC6FFA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72" y="216538"/>
            <a:ext cx="6355556" cy="977900"/>
          </a:xfrm>
        </p:spPr>
        <p:txBody>
          <a:bodyPr>
            <a:noAutofit/>
          </a:bodyPr>
          <a:lstStyle/>
          <a:p>
            <a:pPr algn="ctr"/>
            <a:r>
              <a:rPr lang="pt-BR" sz="48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Sumário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8F8103A-CC7F-60DD-B820-C2EB7E78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68001"/>
            <a:ext cx="2314575" cy="527403"/>
          </a:xfrm>
        </p:spPr>
        <p:txBody>
          <a:bodyPr/>
          <a:lstStyle/>
          <a:p>
            <a:r>
              <a:rPr lang="pt-BR" dirty="0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B08369F-294D-249B-C78C-EB9F0B52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54357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2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6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F336A-F504-0832-B0C7-B39E4A4A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272" y="7112000"/>
            <a:ext cx="6355556" cy="977900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Introdução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E922E6-EE9A-63C3-8346-54FB22AD6919}"/>
              </a:ext>
            </a:extLst>
          </p:cNvPr>
          <p:cNvSpPr txBox="1">
            <a:spLocks/>
          </p:cNvSpPr>
          <p:nvPr/>
        </p:nvSpPr>
        <p:spPr>
          <a:xfrm>
            <a:off x="1555750" y="2641600"/>
            <a:ext cx="3721100" cy="44831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44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noFill/>
                <a:latin typeface="Bahnschrift SemiBold" panose="020B0502040204020203" pitchFamily="34" charset="0"/>
              </a:rPr>
              <a:t>01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544CC01-52D9-AC89-1865-65AFF414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74829"/>
            <a:ext cx="2314575" cy="527403"/>
          </a:xfrm>
        </p:spPr>
        <p:txBody>
          <a:bodyPr/>
          <a:lstStyle/>
          <a:p>
            <a:r>
              <a:rPr lang="pt-BR" dirty="0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13599B3-DA91-3B34-0F63-ADDB4030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74829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3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0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05B429-D290-F588-4C4B-1699C53707A8}"/>
              </a:ext>
            </a:extLst>
          </p:cNvPr>
          <p:cNvSpPr/>
          <p:nvPr/>
        </p:nvSpPr>
        <p:spPr>
          <a:xfrm>
            <a:off x="279400" y="330200"/>
            <a:ext cx="6311900" cy="9258300"/>
          </a:xfrm>
          <a:prstGeom prst="roundRect">
            <a:avLst>
              <a:gd name="adj" fmla="val 8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D0E319-A196-6687-5983-125E0E6747F4}"/>
              </a:ext>
            </a:extLst>
          </p:cNvPr>
          <p:cNvSpPr txBox="1"/>
          <p:nvPr/>
        </p:nvSpPr>
        <p:spPr>
          <a:xfrm>
            <a:off x="485480" y="1072143"/>
            <a:ext cx="3087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pt-BR" sz="32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Introdução</a:t>
            </a:r>
          </a:p>
          <a:p>
            <a:pPr algn="just"/>
            <a:endParaRPr lang="pt-BR" sz="2400" b="1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sz="22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Bem-vindo ao nosso e-book sobre como a Inteligência Artificial (IA) pode transformar a produtividade dos times de desenvolvimento de software. 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2D18DCD-A804-9E41-53B2-BB170C8F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07" y="1248605"/>
            <a:ext cx="3039813" cy="4805201"/>
          </a:xfrm>
          <a:prstGeom prst="rect">
            <a:avLst/>
          </a:prstGeom>
          <a:effectLst>
            <a:softEdge rad="4318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843B13D-67B6-406D-2384-0022A30D118E}"/>
              </a:ext>
            </a:extLst>
          </p:cNvPr>
          <p:cNvSpPr txBox="1"/>
          <p:nvPr/>
        </p:nvSpPr>
        <p:spPr>
          <a:xfrm>
            <a:off x="559027" y="5948054"/>
            <a:ext cx="573994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Neste guia, vamos explorar como a IA está sendo utilizada para otimizar processos, automatizar tarefas repetitivas e, em última análise, permitir que os desenvolvedores se concentrem em tarefas mais complexas e criativas.</a:t>
            </a:r>
          </a:p>
        </p:txBody>
      </p:sp>
      <p:pic>
        <p:nvPicPr>
          <p:cNvPr id="2054" name="Picture 6" descr="ChatGPT Logo PNG Images With Transparent Background, 58% OFF">
            <a:extLst>
              <a:ext uri="{FF2B5EF4-FFF2-40B4-BE49-F238E27FC236}">
                <a16:creationId xmlns:a16="http://schemas.microsoft.com/office/drawing/2014/main" id="{9CBDB298-F0F1-A64B-94B0-A8D70D98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43" y="8251512"/>
            <a:ext cx="903621" cy="90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Copilot | Logopedia | Fandom">
            <a:extLst>
              <a:ext uri="{FF2B5EF4-FFF2-40B4-BE49-F238E27FC236}">
                <a16:creationId xmlns:a16="http://schemas.microsoft.com/office/drawing/2014/main" id="{C98BE3A0-E430-C916-75FF-4598186D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080" y="8211643"/>
            <a:ext cx="965499" cy="8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loud Icons | Amazon CodeWhisperer">
            <a:extLst>
              <a:ext uri="{FF2B5EF4-FFF2-40B4-BE49-F238E27FC236}">
                <a16:creationId xmlns:a16="http://schemas.microsoft.com/office/drawing/2014/main" id="{12A96FA1-4CF4-129B-B50F-7809D3B0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04" y="8251512"/>
            <a:ext cx="903621" cy="90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1D2C4F4-2C41-A35F-710C-8260F77E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53" y="8321440"/>
            <a:ext cx="1792896" cy="65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7FDA3BB3-F629-AEE0-AAE2-0AA94381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68005"/>
            <a:ext cx="2314575" cy="527403"/>
          </a:xfrm>
        </p:spPr>
        <p:txBody>
          <a:bodyPr/>
          <a:lstStyle/>
          <a:p>
            <a:r>
              <a:rPr lang="pt-BR" dirty="0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A393A3B-7CBD-A8A4-5188-B406C11C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68005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4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F336A-F504-0832-B0C7-B39E4A4A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272" y="7112000"/>
            <a:ext cx="6355556" cy="977900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O que é IA?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E922E6-EE9A-63C3-8346-54FB22AD6919}"/>
              </a:ext>
            </a:extLst>
          </p:cNvPr>
          <p:cNvSpPr txBox="1">
            <a:spLocks/>
          </p:cNvSpPr>
          <p:nvPr/>
        </p:nvSpPr>
        <p:spPr>
          <a:xfrm>
            <a:off x="1555750" y="2641600"/>
            <a:ext cx="3721100" cy="44831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44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noFill/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7D3695-50E1-5780-E9B3-4542144D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95296"/>
            <a:ext cx="2314575" cy="527403"/>
          </a:xfrm>
        </p:spPr>
        <p:txBody>
          <a:bodyPr/>
          <a:lstStyle/>
          <a:p>
            <a:r>
              <a:rPr lang="pt-BR" dirty="0"/>
              <a:t>Produtividade Potencializada - Kleverson Brandalize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3C5646-12B8-9DAB-21FF-538E4862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68000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/>
              <a:t>5</a:t>
            </a:fld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35095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05B429-D290-F588-4C4B-1699C53707A8}"/>
              </a:ext>
            </a:extLst>
          </p:cNvPr>
          <p:cNvSpPr/>
          <p:nvPr/>
        </p:nvSpPr>
        <p:spPr>
          <a:xfrm>
            <a:off x="279400" y="330200"/>
            <a:ext cx="6311900" cy="9258300"/>
          </a:xfrm>
          <a:prstGeom prst="roundRect">
            <a:avLst>
              <a:gd name="adj" fmla="val 8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D0E319-A196-6687-5983-125E0E6747F4}"/>
              </a:ext>
            </a:extLst>
          </p:cNvPr>
          <p:cNvSpPr txBox="1"/>
          <p:nvPr/>
        </p:nvSpPr>
        <p:spPr>
          <a:xfrm>
            <a:off x="561475" y="919792"/>
            <a:ext cx="572703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2. O que é Inteligência Artificial ?</a:t>
            </a:r>
          </a:p>
          <a:p>
            <a:endParaRPr lang="pt-BR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sz="2200" dirty="0">
                <a:solidFill>
                  <a:srgbClr val="12475E"/>
                </a:solidFill>
                <a:latin typeface="Bahnschrift SemiLight SemiConde" panose="020B0502040204020203" pitchFamily="34" charset="0"/>
              </a:rPr>
              <a:t>Inteligência Artificial é um ramo da ciência da computação que busca criar sistemas capazes de realizar tarefas que normalmente requerem inteligência humana. Isso inclui aprendizado de máquina, processamento de linguagem natural, visão computacional e muito mais. A IA pode aprender e se adaptar com base em dados, tornando-a uma ferramenta poderosa para diversas aplicações.</a:t>
            </a: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29162328-AB74-AEE1-E423-411841F22B11}"/>
              </a:ext>
            </a:extLst>
          </p:cNvPr>
          <p:cNvSpPr/>
          <p:nvPr/>
        </p:nvSpPr>
        <p:spPr>
          <a:xfrm>
            <a:off x="2818059" y="5277853"/>
            <a:ext cx="3470446" cy="4503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2200" kern="0" spc="-35" dirty="0">
                <a:solidFill>
                  <a:srgbClr val="12475E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A inteligência artificial (IA) vem revolucionando a forma como trabalhamos e solucionamos problemas em diversas áreas, incluindo o desenvolvimento de software. Essa tecnologia avançada permite automatizar tarefas, melhorar a eficiência e impulsionar a produtividade de equipes de desenvolvimento.</a:t>
            </a:r>
            <a:endParaRPr lang="en-US" sz="2200" dirty="0">
              <a:solidFill>
                <a:srgbClr val="12475E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94F2319-E2B9-58F7-4879-4FB2DAE98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277853"/>
            <a:ext cx="2472237" cy="3708355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A6A92A-DB8A-B766-E442-7581920F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54357"/>
            <a:ext cx="2314575" cy="527403"/>
          </a:xfrm>
        </p:spPr>
        <p:txBody>
          <a:bodyPr/>
          <a:lstStyle/>
          <a:p>
            <a:r>
              <a:rPr lang="pt-BR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FC4063F-9823-D6B6-8D07-083E9FFD6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54357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6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3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F336A-F504-0832-B0C7-B39E4A4A9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273" y="7124700"/>
            <a:ext cx="6355556" cy="977900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Benefícios da IA</a:t>
            </a:r>
            <a:b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</a:br>
            <a:r>
              <a:rPr lang="pt-BR" sz="6000" dirty="0">
                <a:effectLst>
                  <a:glow rad="177800">
                    <a:schemeClr val="accent1">
                      <a:satMod val="175000"/>
                      <a:alpha val="32000"/>
                    </a:schemeClr>
                  </a:glow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Bahnschrift SemiBold" panose="020B0502040204020203" pitchFamily="34" charset="0"/>
              </a:rPr>
              <a:t>para os times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E922E6-EE9A-63C3-8346-54FB22AD6919}"/>
              </a:ext>
            </a:extLst>
          </p:cNvPr>
          <p:cNvSpPr txBox="1">
            <a:spLocks/>
          </p:cNvSpPr>
          <p:nvPr/>
        </p:nvSpPr>
        <p:spPr>
          <a:xfrm>
            <a:off x="1555750" y="2641600"/>
            <a:ext cx="3721100" cy="44831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4400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noFill/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5DDA00-51FC-EA35-3504-015E1DE4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95298"/>
            <a:ext cx="2314575" cy="527403"/>
          </a:xfrm>
        </p:spPr>
        <p:txBody>
          <a:bodyPr/>
          <a:lstStyle/>
          <a:p>
            <a:r>
              <a:rPr lang="pt-BR" dirty="0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3DEEB9-6B39-A8B1-C38D-57BBB4A1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95298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7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05B429-D290-F588-4C4B-1699C53707A8}"/>
              </a:ext>
            </a:extLst>
          </p:cNvPr>
          <p:cNvSpPr/>
          <p:nvPr/>
        </p:nvSpPr>
        <p:spPr>
          <a:xfrm>
            <a:off x="279400" y="330200"/>
            <a:ext cx="6311900" cy="9258300"/>
          </a:xfrm>
          <a:prstGeom prst="roundRect">
            <a:avLst>
              <a:gd name="adj" fmla="val 8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45745178-1887-7689-ABD6-963C24C26FB1}"/>
              </a:ext>
            </a:extLst>
          </p:cNvPr>
          <p:cNvSpPr/>
          <p:nvPr/>
        </p:nvSpPr>
        <p:spPr>
          <a:xfrm>
            <a:off x="3595149" y="3742965"/>
            <a:ext cx="2920252" cy="4031873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B8A7F9D8-164C-F222-8207-88DC17460F73}"/>
              </a:ext>
            </a:extLst>
          </p:cNvPr>
          <p:cNvSpPr/>
          <p:nvPr/>
        </p:nvSpPr>
        <p:spPr>
          <a:xfrm>
            <a:off x="3744984" y="3999938"/>
            <a:ext cx="257818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kern="0" spc="-66" dirty="0">
                <a:solidFill>
                  <a:srgbClr val="E5E0DF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Suporte à </a:t>
            </a:r>
            <a:r>
              <a:rPr lang="en-US" sz="2000" b="1" kern="0" spc="-66" dirty="0" err="1">
                <a:solidFill>
                  <a:srgbClr val="E5E0DF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Tomada</a:t>
            </a:r>
            <a:endParaRPr lang="en-US" sz="2000" b="1" kern="0" spc="-66" dirty="0">
              <a:solidFill>
                <a:srgbClr val="E5E0DF"/>
              </a:solidFill>
              <a:latin typeface="Bahnschrift SemiLight SemiConde" panose="020B0502040204020203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2000" b="1" kern="0" spc="-66" dirty="0">
                <a:solidFill>
                  <a:srgbClr val="E5E0DF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de Decisão</a:t>
            </a:r>
            <a:endParaRPr lang="en-US" sz="2000" dirty="0">
              <a:latin typeface="Bahnschrift SemiLight SemiConde" panose="020B0502040204020203" pitchFamily="34" charset="0"/>
            </a:endParaRPr>
          </a:p>
        </p:txBody>
      </p:sp>
      <p:sp>
        <p:nvSpPr>
          <p:cNvPr id="6" name="Text 12">
            <a:extLst>
              <a:ext uri="{FF2B5EF4-FFF2-40B4-BE49-F238E27FC236}">
                <a16:creationId xmlns:a16="http://schemas.microsoft.com/office/drawing/2014/main" id="{3CA63E2B-078E-34CB-4D37-2265B24F14DD}"/>
              </a:ext>
            </a:extLst>
          </p:cNvPr>
          <p:cNvSpPr/>
          <p:nvPr/>
        </p:nvSpPr>
        <p:spPr>
          <a:xfrm>
            <a:off x="3710514" y="4813436"/>
            <a:ext cx="2705021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kern="0" spc="-35" dirty="0">
                <a:solidFill>
                  <a:srgbClr val="E5E0DF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Algoritmos de IA podem analisar </a:t>
            </a:r>
            <a:r>
              <a:rPr lang="en-US" sz="2000" kern="0" spc="-35" dirty="0">
                <a:solidFill>
                  <a:srgbClr val="E5E0DF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grandes</a:t>
            </a:r>
            <a:r>
              <a:rPr lang="en-US" kern="0" spc="-35" dirty="0">
                <a:solidFill>
                  <a:srgbClr val="E5E0DF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 volumes de dados e fornecer insights valiosos para a equipe tomar melhores decisões, como priorizar tarefas e alocar recursos de forma mais eficiente.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26EBCF7-8ADE-5A08-D4F7-4F933950F4A7}"/>
              </a:ext>
            </a:extLst>
          </p:cNvPr>
          <p:cNvSpPr/>
          <p:nvPr/>
        </p:nvSpPr>
        <p:spPr>
          <a:xfrm>
            <a:off x="448977" y="6617614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000" b="1" kern="0" spc="-66" dirty="0">
                <a:solidFill>
                  <a:schemeClr val="bg1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Gerenciamento </a:t>
            </a:r>
            <a:r>
              <a:rPr lang="en-US" sz="2000" b="1" kern="0" spc="-66" dirty="0" err="1">
                <a:solidFill>
                  <a:schemeClr val="bg1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Inteligente</a:t>
            </a:r>
            <a:r>
              <a:rPr lang="en-US" sz="2000" b="1" kern="0" spc="-66" dirty="0">
                <a:solidFill>
                  <a:schemeClr val="bg1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734"/>
              </a:lnSpc>
              <a:buNone/>
            </a:pPr>
            <a:r>
              <a:rPr lang="en-US" sz="2000" b="1" kern="0" spc="-66" dirty="0">
                <a:solidFill>
                  <a:schemeClr val="bg1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de Tarefas</a:t>
            </a:r>
            <a:endParaRPr lang="en-US" sz="20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70581BD-040F-4C6D-6F64-76E68DB446BA}"/>
              </a:ext>
            </a:extLst>
          </p:cNvPr>
          <p:cNvSpPr/>
          <p:nvPr/>
        </p:nvSpPr>
        <p:spPr>
          <a:xfrm>
            <a:off x="512067" y="7514048"/>
            <a:ext cx="2916933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en-US" kern="0" spc="-35" dirty="0">
                <a:solidFill>
                  <a:srgbClr val="11455D"/>
                </a:solidFill>
                <a:latin typeface="Bahnschrift SemiLight SemiConde" panose="020B0502040204020203" pitchFamily="34" charset="0"/>
                <a:ea typeface="Inter" pitchFamily="34" charset="-122"/>
                <a:cs typeface="Inter" pitchFamily="34" charset="-120"/>
              </a:rPr>
              <a:t>A IA pode ajudar a otimizar o fluxo de trabalho da sua equipe, automatizando a atribuição de tarefas e prevendo prazos com base em dados históricos.</a:t>
            </a:r>
            <a:endParaRPr lang="en-US" dirty="0">
              <a:solidFill>
                <a:srgbClr val="11455D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229FE04-D9E6-6DD9-7FFE-6BFF263B7221}"/>
              </a:ext>
            </a:extLst>
          </p:cNvPr>
          <p:cNvSpPr txBox="1"/>
          <p:nvPr/>
        </p:nvSpPr>
        <p:spPr>
          <a:xfrm>
            <a:off x="512068" y="567085"/>
            <a:ext cx="58465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3. Benefícios da IA para Times de 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05BD5B1-A5F8-17B2-09AA-CFBE058576A4}"/>
              </a:ext>
            </a:extLst>
          </p:cNvPr>
          <p:cNvSpPr txBox="1"/>
          <p:nvPr/>
        </p:nvSpPr>
        <p:spPr>
          <a:xfrm>
            <a:off x="534831" y="1881188"/>
            <a:ext cx="292025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Automação de Tarefas</a:t>
            </a:r>
          </a:p>
          <a:p>
            <a:pPr algn="just"/>
            <a:r>
              <a:rPr lang="pt-BR" sz="2000" b="1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 Repetitivas</a:t>
            </a:r>
          </a:p>
          <a:p>
            <a:pPr algn="just"/>
            <a:endParaRPr lang="pt-BR" b="1" dirty="0">
              <a:solidFill>
                <a:srgbClr val="11455D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Uma das maiores vantagens da IA é a capacidade de automatizar tarefas repetitivas e demoradas, como testes de software, revisão de código e geração de documentação. Isso libera os desenvolvedores para se concentrarem em aspectos mais inovadores e criativos do desenvolvimento.</a:t>
            </a:r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78F2F88A-A34B-7799-358C-975E5DD9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68005"/>
            <a:ext cx="2314575" cy="527403"/>
          </a:xfrm>
        </p:spPr>
        <p:txBody>
          <a:bodyPr/>
          <a:lstStyle/>
          <a:p>
            <a:r>
              <a:rPr lang="pt-BR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1A42D522-4C3F-ABD1-6255-A7CCA55C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68005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8</a:t>
            </a:fld>
            <a:endParaRPr lang="pt-BR" sz="10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54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05B429-D290-F588-4C4B-1699C53707A8}"/>
              </a:ext>
            </a:extLst>
          </p:cNvPr>
          <p:cNvSpPr/>
          <p:nvPr/>
        </p:nvSpPr>
        <p:spPr>
          <a:xfrm>
            <a:off x="279400" y="330200"/>
            <a:ext cx="6311900" cy="9258300"/>
          </a:xfrm>
          <a:prstGeom prst="roundRect">
            <a:avLst>
              <a:gd name="adj" fmla="val 87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D0E319-A196-6687-5983-125E0E6747F4}"/>
              </a:ext>
            </a:extLst>
          </p:cNvPr>
          <p:cNvSpPr txBox="1"/>
          <p:nvPr/>
        </p:nvSpPr>
        <p:spPr>
          <a:xfrm>
            <a:off x="505718" y="7180052"/>
            <a:ext cx="584656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Aceleração do Ciclo de Desenvolvimento</a:t>
            </a:r>
          </a:p>
          <a:p>
            <a:endParaRPr lang="pt-BR" sz="2000" b="1" dirty="0">
              <a:solidFill>
                <a:srgbClr val="11455D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Com a ajuda de IA, os ciclos de desenvolvimento podem ser significativamente acelerados. Desde a geração automática de código até a previsão de prazos de projeto, a IA pode fornecer insights valiosos que ajudam a manter o projeto no caminho certo.</a:t>
            </a:r>
          </a:p>
        </p:txBody>
      </p:sp>
      <p:sp>
        <p:nvSpPr>
          <p:cNvPr id="6" name="Text 12">
            <a:extLst>
              <a:ext uri="{FF2B5EF4-FFF2-40B4-BE49-F238E27FC236}">
                <a16:creationId xmlns:a16="http://schemas.microsoft.com/office/drawing/2014/main" id="{3CA63E2B-078E-34CB-4D37-2265B24F14DD}"/>
              </a:ext>
            </a:extLst>
          </p:cNvPr>
          <p:cNvSpPr/>
          <p:nvPr/>
        </p:nvSpPr>
        <p:spPr>
          <a:xfrm>
            <a:off x="505718" y="3302075"/>
            <a:ext cx="5846563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/>
            <a:r>
              <a:rPr lang="en-US" sz="2000" b="1" dirty="0" err="1">
                <a:solidFill>
                  <a:srgbClr val="11455D"/>
                </a:solidFill>
                <a:latin typeface="Bahnschrift SemiLight SemiConde" panose="020B0502040204020203" pitchFamily="34" charset="0"/>
              </a:rPr>
              <a:t>Previsibilidade</a:t>
            </a:r>
            <a:r>
              <a:rPr lang="en-US" sz="2000" b="1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11455D"/>
                </a:solidFill>
                <a:latin typeface="Bahnschrift SemiLight SemiConde" panose="020B0502040204020203" pitchFamily="34" charset="0"/>
              </a:rPr>
              <a:t>Aprimorada</a:t>
            </a:r>
            <a:endParaRPr lang="en-US" sz="2000" b="1" dirty="0">
              <a:solidFill>
                <a:srgbClr val="11455D"/>
              </a:solidFill>
              <a:latin typeface="Bahnschrift SemiLight SemiConde" panose="020B0502040204020203" pitchFamily="34" charset="0"/>
            </a:endParaRPr>
          </a:p>
          <a:p>
            <a:pPr indent="0" algn="just">
              <a:buNone/>
            </a:pPr>
            <a:endParaRPr lang="pt-BR" dirty="0">
              <a:solidFill>
                <a:srgbClr val="11455D"/>
              </a:solidFill>
              <a:latin typeface="Bahnschrift SemiLight SemiConde" panose="020B0502040204020203" pitchFamily="34" charset="0"/>
            </a:endParaRPr>
          </a:p>
          <a:p>
            <a:pPr indent="0" algn="just">
              <a:buNone/>
            </a:pPr>
            <a:r>
              <a:rPr lang="pt-BR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Modelos de IA podem prever tendências e cenários futuros com maior precisão, ajudando a equipe a tomar decisões mais estratégicas e bem fundamentadas.</a:t>
            </a:r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5ACB868B-EE52-E40A-65D4-8B799AE36E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" y="5403399"/>
            <a:ext cx="6324600" cy="117386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05BD5B1-A5F8-17B2-09AA-CFBE058576A4}"/>
              </a:ext>
            </a:extLst>
          </p:cNvPr>
          <p:cNvSpPr txBox="1"/>
          <p:nvPr/>
        </p:nvSpPr>
        <p:spPr>
          <a:xfrm>
            <a:off x="505718" y="739409"/>
            <a:ext cx="584656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Melhoria na Detecção  de Bugs</a:t>
            </a:r>
          </a:p>
          <a:p>
            <a:pPr algn="just"/>
            <a:endParaRPr lang="pt-BR" b="1" dirty="0">
              <a:solidFill>
                <a:srgbClr val="11455D"/>
              </a:solidFill>
              <a:latin typeface="Bahnschrift SemiLight SemiConde" panose="020B0502040204020203" pitchFamily="34" charset="0"/>
            </a:endParaRPr>
          </a:p>
          <a:p>
            <a:pPr algn="just"/>
            <a:r>
              <a:rPr lang="pt-BR" dirty="0">
                <a:solidFill>
                  <a:srgbClr val="11455D"/>
                </a:solidFill>
                <a:latin typeface="Bahnschrift SemiLight SemiConde" panose="020B0502040204020203" pitchFamily="34" charset="0"/>
              </a:rPr>
              <a:t>Ferramentas de IA podem ajudar a detectar bugs de maneira mais eficaz. Utilizando algoritmos de aprendizado de máquina, essas ferramentas analisam padrões de código e identificam anomalias que podem indicar bugs, muitas vezes antes que eles se tornem um problema sério.</a:t>
            </a:r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BEAB98C-11E6-8EE8-3AF2-232FA2B0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468005"/>
            <a:ext cx="2314575" cy="527403"/>
          </a:xfrm>
        </p:spPr>
        <p:txBody>
          <a:bodyPr/>
          <a:lstStyle/>
          <a:p>
            <a:r>
              <a:rPr lang="pt-BR">
                <a:latin typeface="Bahnschrift SemiLight SemiConde" panose="020B0502040204020203" pitchFamily="34" charset="0"/>
              </a:rPr>
              <a:t>Produtividade Potencializada - Kleverson Brandalize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22859EC4-4499-05BB-1B4A-93FD63B0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468005"/>
            <a:ext cx="1543050" cy="527403"/>
          </a:xfrm>
        </p:spPr>
        <p:txBody>
          <a:bodyPr/>
          <a:lstStyle/>
          <a:p>
            <a:fld id="{0521812E-F6B5-49AC-BE11-C9DA844A5113}" type="slidenum">
              <a:rPr lang="pt-BR" sz="1000" smtClean="0">
                <a:latin typeface="Bahnschrift SemiLight SemiConde" panose="020B0502040204020203" pitchFamily="34" charset="0"/>
              </a:rPr>
              <a:t>9</a:t>
            </a:fld>
            <a:endParaRPr lang="pt-BR" sz="100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33782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251</TotalTime>
  <Words>1209</Words>
  <Application>Microsoft Office PowerPoint</Application>
  <PresentationFormat>Papel A4 (210 x 297 mm)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Bahnschrift SemiBold</vt:lpstr>
      <vt:lpstr>Bahnschrift SemiLight SemiConde</vt:lpstr>
      <vt:lpstr>Calibri</vt:lpstr>
      <vt:lpstr>Corbel</vt:lpstr>
      <vt:lpstr>Profundidade</vt:lpstr>
      <vt:lpstr>Produtividade Potencializada</vt:lpstr>
      <vt:lpstr>Sumário</vt:lpstr>
      <vt:lpstr>Introdução</vt:lpstr>
      <vt:lpstr>Apresentação do PowerPoint</vt:lpstr>
      <vt:lpstr>O que é IA?</vt:lpstr>
      <vt:lpstr>Apresentação do PowerPoint</vt:lpstr>
      <vt:lpstr>Benefícios da IA para os times</vt:lpstr>
      <vt:lpstr>Apresentação do PowerPoint</vt:lpstr>
      <vt:lpstr>Apresentação do PowerPoint</vt:lpstr>
      <vt:lpstr>Ferramentas para  desenvolvedores</vt:lpstr>
      <vt:lpstr>Apresentação do PowerPoint</vt:lpstr>
      <vt:lpstr>Melhores práticas para implementação</vt:lpstr>
      <vt:lpstr>Apresentação do PowerPoint</vt:lpstr>
      <vt:lpstr>Desafios na  implementação</vt:lpstr>
      <vt:lpstr>Apresentação do PowerPoint</vt:lpstr>
      <vt:lpstr>Considerações  finais</vt:lpstr>
      <vt:lpstr>Apresentação do PowerPoint</vt:lpstr>
      <vt:lpstr>Agradecimento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kleverson Brandalize</dc:creator>
  <cp:lastModifiedBy>kleverson Brandalize</cp:lastModifiedBy>
  <cp:revision>2</cp:revision>
  <dcterms:created xsi:type="dcterms:W3CDTF">2024-06-20T22:04:23Z</dcterms:created>
  <dcterms:modified xsi:type="dcterms:W3CDTF">2024-06-21T02:16:17Z</dcterms:modified>
</cp:coreProperties>
</file>